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74" r:id="rId2"/>
    <p:sldId id="458" r:id="rId3"/>
    <p:sldId id="449" r:id="rId4"/>
    <p:sldId id="450" r:id="rId5"/>
    <p:sldId id="451" r:id="rId6"/>
    <p:sldId id="441" r:id="rId7"/>
    <p:sldId id="452" r:id="rId8"/>
    <p:sldId id="454" r:id="rId9"/>
    <p:sldId id="455" r:id="rId10"/>
    <p:sldId id="456" r:id="rId11"/>
    <p:sldId id="457" r:id="rId12"/>
    <p:sldId id="448" r:id="rId13"/>
    <p:sldId id="459" r:id="rId14"/>
    <p:sldId id="460" r:id="rId15"/>
    <p:sldId id="461" r:id="rId16"/>
    <p:sldId id="462" r:id="rId17"/>
    <p:sldId id="463" r:id="rId18"/>
    <p:sldId id="464" r:id="rId19"/>
    <p:sldId id="465" r:id="rId20"/>
    <p:sldId id="466" r:id="rId21"/>
    <p:sldId id="467" r:id="rId22"/>
    <p:sldId id="468" r:id="rId23"/>
    <p:sldId id="469" r:id="rId24"/>
    <p:sldId id="470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151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2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18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1.jpeg"/><Relationship Id="rId7" Type="http://schemas.openxmlformats.org/officeDocument/2006/relationships/image" Target="../media/image3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openxmlformats.org/officeDocument/2006/relationships/image" Target="../media/image15.png"/><Relationship Id="rId5" Type="http://schemas.openxmlformats.org/officeDocument/2006/relationships/image" Target="../media/image2.jpeg"/><Relationship Id="rId10" Type="http://schemas.openxmlformats.org/officeDocument/2006/relationships/image" Target="../media/image14.png"/><Relationship Id="rId4" Type="http://schemas.openxmlformats.org/officeDocument/2006/relationships/image" Target="../media/image12.jpe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6.jpeg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5.xml"/><Relationship Id="rId5" Type="http://schemas.openxmlformats.org/officeDocument/2006/relationships/slide" Target="slide22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18780" y="1142984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/>
              <a:t>第</a:t>
            </a:r>
            <a:r>
              <a:rPr lang="en-US" altLang="zh-CN" sz="5400" dirty="0" smtClean="0"/>
              <a:t>2</a:t>
            </a:r>
            <a:r>
              <a:rPr lang="zh-CN" altLang="en-US" sz="5400" dirty="0" smtClean="0"/>
              <a:t>单元   观察</a:t>
            </a:r>
            <a:r>
              <a:rPr lang="zh-CN" altLang="en-US" sz="5400" dirty="0"/>
              <a:t>物体</a:t>
            </a:r>
            <a:r>
              <a:rPr lang="en-US" altLang="zh-CN" sz="5400" dirty="0"/>
              <a:t>(</a:t>
            </a:r>
            <a:r>
              <a:rPr lang="zh-CN" altLang="en-US" sz="5400" dirty="0"/>
              <a:t>二</a:t>
            </a:r>
            <a:r>
              <a:rPr lang="en-US" altLang="zh-CN" sz="5400" dirty="0"/>
              <a:t>)</a:t>
            </a:r>
            <a:endParaRPr lang="zh-CN" altLang="en-US" sz="54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85863" y="2305474"/>
            <a:ext cx="6805078" cy="2123658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2  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同一位置观察用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   </a:t>
            </a:r>
            <a:endParaRPr lang="en-US" altLang="zh-CN" sz="4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体搭成的</a:t>
            </a:r>
            <a:r>
              <a:rPr lang="en-US" altLang="zh-CN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几何</a:t>
            </a:r>
            <a:endParaRPr lang="en-US" altLang="zh-CN" sz="4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组合体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的形状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69756" y="2996952"/>
            <a:ext cx="1426322" cy="934975"/>
            <a:chOff x="1364508" y="3245842"/>
            <a:chExt cx="1426322" cy="934975"/>
          </a:xfrm>
        </p:grpSpPr>
        <p:sp>
          <p:nvSpPr>
            <p:cNvPr id="72" name="矩形 71"/>
            <p:cNvSpPr/>
            <p:nvPr/>
          </p:nvSpPr>
          <p:spPr>
            <a:xfrm>
              <a:off x="1364508" y="370962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1837532" y="370962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2319642" y="324584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2319642" y="3703351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13809" y="3152511"/>
            <a:ext cx="471188" cy="942380"/>
            <a:chOff x="7126245" y="3332847"/>
            <a:chExt cx="471188" cy="942380"/>
          </a:xfrm>
        </p:grpSpPr>
        <p:sp>
          <p:nvSpPr>
            <p:cNvPr id="78" name="矩形 77"/>
            <p:cNvSpPr/>
            <p:nvPr/>
          </p:nvSpPr>
          <p:spPr>
            <a:xfrm>
              <a:off x="7126245" y="333284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7126245" y="380403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46688" y="3375045"/>
            <a:ext cx="1385881" cy="471190"/>
            <a:chOff x="3954339" y="3717032"/>
            <a:chExt cx="1385881" cy="471190"/>
          </a:xfrm>
        </p:grpSpPr>
        <p:sp>
          <p:nvSpPr>
            <p:cNvPr id="75" name="矩形 74"/>
            <p:cNvSpPr/>
            <p:nvPr/>
          </p:nvSpPr>
          <p:spPr>
            <a:xfrm>
              <a:off x="3954339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4408333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4869032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23970" y="2924944"/>
            <a:ext cx="1543774" cy="1068577"/>
            <a:chOff x="3456537" y="2971104"/>
            <a:chExt cx="1543774" cy="1068577"/>
          </a:xfrm>
        </p:grpSpPr>
        <p:sp>
          <p:nvSpPr>
            <p:cNvPr id="3" name="立方体 2"/>
            <p:cNvSpPr/>
            <p:nvPr/>
          </p:nvSpPr>
          <p:spPr>
            <a:xfrm>
              <a:off x="3456537" y="3425739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立方体 44"/>
            <p:cNvSpPr/>
            <p:nvPr/>
          </p:nvSpPr>
          <p:spPr>
            <a:xfrm>
              <a:off x="3921453" y="3425739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立方体 45"/>
            <p:cNvSpPr/>
            <p:nvPr/>
          </p:nvSpPr>
          <p:spPr>
            <a:xfrm>
              <a:off x="4386369" y="3425739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立方体 46"/>
            <p:cNvSpPr/>
            <p:nvPr/>
          </p:nvSpPr>
          <p:spPr>
            <a:xfrm>
              <a:off x="4386369" y="2971104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26493" y="884393"/>
            <a:ext cx="1440411" cy="942380"/>
            <a:chOff x="1248824" y="4214812"/>
            <a:chExt cx="1440411" cy="942380"/>
          </a:xfrm>
        </p:grpSpPr>
        <p:sp>
          <p:nvSpPr>
            <p:cNvPr id="23" name="矩形 22"/>
            <p:cNvSpPr/>
            <p:nvPr/>
          </p:nvSpPr>
          <p:spPr>
            <a:xfrm>
              <a:off x="1248824" y="468600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735937" y="468600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248824" y="421481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2218047" y="468600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701212" y="947688"/>
            <a:ext cx="471188" cy="942380"/>
            <a:chOff x="7197156" y="4278107"/>
            <a:chExt cx="471188" cy="942380"/>
          </a:xfrm>
        </p:grpSpPr>
        <p:sp>
          <p:nvSpPr>
            <p:cNvPr id="29" name="矩形 28"/>
            <p:cNvSpPr/>
            <p:nvPr/>
          </p:nvSpPr>
          <p:spPr>
            <a:xfrm>
              <a:off x="7197156" y="427810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197156" y="474929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28808" y="1052736"/>
            <a:ext cx="1385881" cy="471190"/>
            <a:chOff x="4025250" y="4662292"/>
            <a:chExt cx="1385881" cy="471190"/>
          </a:xfrm>
        </p:grpSpPr>
        <p:sp>
          <p:nvSpPr>
            <p:cNvPr id="33" name="矩形 32"/>
            <p:cNvSpPr/>
            <p:nvPr/>
          </p:nvSpPr>
          <p:spPr>
            <a:xfrm>
              <a:off x="4025250" y="466229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479244" y="466229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939943" y="466229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1948" y="637078"/>
            <a:ext cx="1543774" cy="1074745"/>
            <a:chOff x="3488957" y="2936565"/>
            <a:chExt cx="1543774" cy="1074745"/>
          </a:xfrm>
        </p:grpSpPr>
        <p:sp>
          <p:nvSpPr>
            <p:cNvPr id="38" name="立方体 37"/>
            <p:cNvSpPr/>
            <p:nvPr/>
          </p:nvSpPr>
          <p:spPr>
            <a:xfrm>
              <a:off x="3488957" y="3397368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立方体 38"/>
            <p:cNvSpPr/>
            <p:nvPr/>
          </p:nvSpPr>
          <p:spPr>
            <a:xfrm>
              <a:off x="3953873" y="3397368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立方体 39"/>
            <p:cNvSpPr/>
            <p:nvPr/>
          </p:nvSpPr>
          <p:spPr>
            <a:xfrm>
              <a:off x="4418789" y="3397368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立方体 40"/>
            <p:cNvSpPr/>
            <p:nvPr/>
          </p:nvSpPr>
          <p:spPr>
            <a:xfrm>
              <a:off x="3488957" y="2936565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38355" y="1928375"/>
            <a:ext cx="1426322" cy="948656"/>
            <a:chOff x="1364508" y="3232161"/>
            <a:chExt cx="1426322" cy="948656"/>
          </a:xfrm>
        </p:grpSpPr>
        <p:sp>
          <p:nvSpPr>
            <p:cNvPr id="43" name="矩形 42"/>
            <p:cNvSpPr/>
            <p:nvPr/>
          </p:nvSpPr>
          <p:spPr>
            <a:xfrm>
              <a:off x="1364508" y="370962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837532" y="370962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842075" y="3232161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2319642" y="3703351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701212" y="2029061"/>
            <a:ext cx="471188" cy="942380"/>
            <a:chOff x="7126245" y="3332847"/>
            <a:chExt cx="471188" cy="942380"/>
          </a:xfrm>
        </p:grpSpPr>
        <p:sp>
          <p:nvSpPr>
            <p:cNvPr id="52" name="矩形 51"/>
            <p:cNvSpPr/>
            <p:nvPr/>
          </p:nvSpPr>
          <p:spPr>
            <a:xfrm>
              <a:off x="7126245" y="333284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7126245" y="380403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274351" y="2134109"/>
            <a:ext cx="1385881" cy="471190"/>
            <a:chOff x="3954339" y="3717032"/>
            <a:chExt cx="1385881" cy="471190"/>
          </a:xfrm>
        </p:grpSpPr>
        <p:sp>
          <p:nvSpPr>
            <p:cNvPr id="56" name="矩形 55"/>
            <p:cNvSpPr/>
            <p:nvPr/>
          </p:nvSpPr>
          <p:spPr>
            <a:xfrm>
              <a:off x="3954339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408333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4869032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87572" y="1801218"/>
            <a:ext cx="1543774" cy="1068577"/>
            <a:chOff x="3418046" y="1412776"/>
            <a:chExt cx="1543774" cy="1068577"/>
          </a:xfrm>
        </p:grpSpPr>
        <p:sp>
          <p:nvSpPr>
            <p:cNvPr id="61" name="立方体 60"/>
            <p:cNvSpPr/>
            <p:nvPr/>
          </p:nvSpPr>
          <p:spPr>
            <a:xfrm>
              <a:off x="3418046" y="1867411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立方体 61"/>
            <p:cNvSpPr/>
            <p:nvPr/>
          </p:nvSpPr>
          <p:spPr>
            <a:xfrm>
              <a:off x="3882962" y="1867411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立方体 62"/>
            <p:cNvSpPr/>
            <p:nvPr/>
          </p:nvSpPr>
          <p:spPr>
            <a:xfrm>
              <a:off x="4347878" y="1867411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立方体 63"/>
            <p:cNvSpPr/>
            <p:nvPr/>
          </p:nvSpPr>
          <p:spPr>
            <a:xfrm>
              <a:off x="3882962" y="1412776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645" y="4000506"/>
            <a:ext cx="71022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这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个物体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从哪个方向看到的形状相同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83073" y="4000504"/>
            <a:ext cx="11521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上面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969125" y="4007809"/>
            <a:ext cx="11521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左面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13" y="4483942"/>
            <a:ext cx="53351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从哪个方向看到的形状不同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197554" y="4453253"/>
            <a:ext cx="11521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正面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2208" y="4928859"/>
            <a:ext cx="36182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怎样可以快速判断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2208" y="5290369"/>
            <a:ext cx="89006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看三个物体的长、宽、高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对应两个数据相等时</a:t>
            </a:r>
            <a:r>
              <a:rPr lang="en-US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从对应角度观察才有可能相同。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69" name="TextBox 14"/>
          <p:cNvSpPr txBox="1"/>
          <p:nvPr/>
        </p:nvSpPr>
        <p:spPr>
          <a:xfrm>
            <a:off x="2715945" y="382956"/>
            <a:ext cx="1998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从正面看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Box 14"/>
          <p:cNvSpPr txBox="1"/>
          <p:nvPr/>
        </p:nvSpPr>
        <p:spPr>
          <a:xfrm>
            <a:off x="7092280" y="382955"/>
            <a:ext cx="1998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从左面看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" name="TextBox 14"/>
          <p:cNvSpPr txBox="1"/>
          <p:nvPr/>
        </p:nvSpPr>
        <p:spPr>
          <a:xfrm>
            <a:off x="4929190" y="382954"/>
            <a:ext cx="1998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从上面看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5" grpId="0"/>
      <p:bldP spid="6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14"/>
          <p:cNvSpPr txBox="1"/>
          <p:nvPr/>
        </p:nvSpPr>
        <p:spPr>
          <a:xfrm>
            <a:off x="2483768" y="611977"/>
            <a:ext cx="1998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从正面看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0" name="TextBox 14"/>
          <p:cNvSpPr txBox="1"/>
          <p:nvPr/>
        </p:nvSpPr>
        <p:spPr>
          <a:xfrm>
            <a:off x="6858963" y="611976"/>
            <a:ext cx="1998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从左面看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" name="TextBox 14"/>
          <p:cNvSpPr txBox="1"/>
          <p:nvPr/>
        </p:nvSpPr>
        <p:spPr>
          <a:xfrm>
            <a:off x="4842739" y="611975"/>
            <a:ext cx="1998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从上面看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757784" y="5354337"/>
            <a:ext cx="1908432" cy="471190"/>
            <a:chOff x="2757784" y="4898632"/>
            <a:chExt cx="1908432" cy="471190"/>
          </a:xfrm>
        </p:grpSpPr>
        <p:sp>
          <p:nvSpPr>
            <p:cNvPr id="80" name="矩形 79"/>
            <p:cNvSpPr/>
            <p:nvPr/>
          </p:nvSpPr>
          <p:spPr>
            <a:xfrm>
              <a:off x="2757784" y="48986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3230808" y="48986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4195028" y="48986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3712918" y="48986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 rot="5400000">
            <a:off x="7535663" y="1523560"/>
            <a:ext cx="471188" cy="942380"/>
            <a:chOff x="7126245" y="3332847"/>
            <a:chExt cx="471188" cy="942380"/>
          </a:xfrm>
        </p:grpSpPr>
        <p:sp>
          <p:nvSpPr>
            <p:cNvPr id="87" name="矩形 86"/>
            <p:cNvSpPr/>
            <p:nvPr/>
          </p:nvSpPr>
          <p:spPr>
            <a:xfrm>
              <a:off x="7126245" y="333284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7126245" y="380403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961833" y="1768854"/>
            <a:ext cx="1385881" cy="471190"/>
            <a:chOff x="3954339" y="3717032"/>
            <a:chExt cx="1385881" cy="471190"/>
          </a:xfrm>
        </p:grpSpPr>
        <p:sp>
          <p:nvSpPr>
            <p:cNvPr id="90" name="矩形 89"/>
            <p:cNvSpPr/>
            <p:nvPr/>
          </p:nvSpPr>
          <p:spPr>
            <a:xfrm>
              <a:off x="3954339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4408333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4869032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5824" y="1750628"/>
            <a:ext cx="1543774" cy="773627"/>
            <a:chOff x="545824" y="1294923"/>
            <a:chExt cx="1543774" cy="773627"/>
          </a:xfrm>
        </p:grpSpPr>
        <p:sp>
          <p:nvSpPr>
            <p:cNvPr id="94" name="立方体 93"/>
            <p:cNvSpPr/>
            <p:nvPr/>
          </p:nvSpPr>
          <p:spPr>
            <a:xfrm>
              <a:off x="545824" y="1294923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立方体 94"/>
            <p:cNvSpPr/>
            <p:nvPr/>
          </p:nvSpPr>
          <p:spPr>
            <a:xfrm>
              <a:off x="1010740" y="1294923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立方体 95"/>
            <p:cNvSpPr/>
            <p:nvPr/>
          </p:nvSpPr>
          <p:spPr>
            <a:xfrm>
              <a:off x="1475656" y="1294923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立方体 96"/>
            <p:cNvSpPr/>
            <p:nvPr/>
          </p:nvSpPr>
          <p:spPr>
            <a:xfrm>
              <a:off x="871029" y="1454608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 rot="10800000">
            <a:off x="5081139" y="1412776"/>
            <a:ext cx="1426322" cy="948656"/>
            <a:chOff x="1364508" y="3232161"/>
            <a:chExt cx="1426322" cy="948656"/>
          </a:xfrm>
        </p:grpSpPr>
        <p:sp>
          <p:nvSpPr>
            <p:cNvPr id="99" name="矩形 98"/>
            <p:cNvSpPr/>
            <p:nvPr/>
          </p:nvSpPr>
          <p:spPr>
            <a:xfrm>
              <a:off x="1364508" y="370962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1837532" y="370962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1842075" y="3232161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2319642" y="3703351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4678" y="5358995"/>
            <a:ext cx="1991199" cy="613942"/>
            <a:chOff x="464678" y="4903290"/>
            <a:chExt cx="1991199" cy="613942"/>
          </a:xfrm>
        </p:grpSpPr>
        <p:sp>
          <p:nvSpPr>
            <p:cNvPr id="103" name="立方体 102"/>
            <p:cNvSpPr/>
            <p:nvPr/>
          </p:nvSpPr>
          <p:spPr>
            <a:xfrm>
              <a:off x="464678" y="4903290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立方体 103"/>
            <p:cNvSpPr/>
            <p:nvPr/>
          </p:nvSpPr>
          <p:spPr>
            <a:xfrm>
              <a:off x="929594" y="4903290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立方体 104"/>
            <p:cNvSpPr/>
            <p:nvPr/>
          </p:nvSpPr>
          <p:spPr>
            <a:xfrm>
              <a:off x="1394510" y="4903290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立方体 105"/>
            <p:cNvSpPr/>
            <p:nvPr/>
          </p:nvSpPr>
          <p:spPr>
            <a:xfrm>
              <a:off x="1841935" y="4903290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933927" y="5354337"/>
            <a:ext cx="1908432" cy="471190"/>
            <a:chOff x="4933927" y="4898632"/>
            <a:chExt cx="1908432" cy="471190"/>
          </a:xfrm>
        </p:grpSpPr>
        <p:sp>
          <p:nvSpPr>
            <p:cNvPr id="107" name="矩形 106"/>
            <p:cNvSpPr/>
            <p:nvPr/>
          </p:nvSpPr>
          <p:spPr>
            <a:xfrm>
              <a:off x="4933927" y="48986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5406951" y="48986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6371171" y="48986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5889061" y="48986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矩形 110"/>
          <p:cNvSpPr/>
          <p:nvPr/>
        </p:nvSpPr>
        <p:spPr>
          <a:xfrm>
            <a:off x="7478318" y="5354337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/>
          <p:nvPr/>
        </p:nvGrpSpPr>
        <p:grpSpPr>
          <a:xfrm rot="5400000">
            <a:off x="7624045" y="3937141"/>
            <a:ext cx="471188" cy="942380"/>
            <a:chOff x="7126245" y="3332847"/>
            <a:chExt cx="471188" cy="942380"/>
          </a:xfrm>
        </p:grpSpPr>
        <p:sp>
          <p:nvSpPr>
            <p:cNvPr id="113" name="矩形 112"/>
            <p:cNvSpPr/>
            <p:nvPr/>
          </p:nvSpPr>
          <p:spPr>
            <a:xfrm>
              <a:off x="7126245" y="333284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/>
          </p:nvSpPr>
          <p:spPr>
            <a:xfrm>
              <a:off x="7126245" y="380403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3050215" y="4182435"/>
            <a:ext cx="1385881" cy="471190"/>
            <a:chOff x="3954339" y="3717032"/>
            <a:chExt cx="1385881" cy="471190"/>
          </a:xfrm>
        </p:grpSpPr>
        <p:sp>
          <p:nvSpPr>
            <p:cNvPr id="116" name="矩形 115"/>
            <p:cNvSpPr/>
            <p:nvPr/>
          </p:nvSpPr>
          <p:spPr>
            <a:xfrm>
              <a:off x="3954339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/>
          </p:nvSpPr>
          <p:spPr>
            <a:xfrm>
              <a:off x="4408333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4869032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9397" y="4164209"/>
            <a:ext cx="1688583" cy="747280"/>
            <a:chOff x="489397" y="3708504"/>
            <a:chExt cx="1688583" cy="747280"/>
          </a:xfrm>
        </p:grpSpPr>
        <p:sp>
          <p:nvSpPr>
            <p:cNvPr id="119" name="立方体 118"/>
            <p:cNvSpPr/>
            <p:nvPr/>
          </p:nvSpPr>
          <p:spPr>
            <a:xfrm>
              <a:off x="634206" y="3708504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立方体 119"/>
            <p:cNvSpPr/>
            <p:nvPr/>
          </p:nvSpPr>
          <p:spPr>
            <a:xfrm>
              <a:off x="1099122" y="3708504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立方体 120"/>
            <p:cNvSpPr/>
            <p:nvPr/>
          </p:nvSpPr>
          <p:spPr>
            <a:xfrm>
              <a:off x="1564038" y="3708504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立方体 121"/>
            <p:cNvSpPr/>
            <p:nvPr/>
          </p:nvSpPr>
          <p:spPr>
            <a:xfrm>
              <a:off x="489397" y="3841842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58599" y="4100729"/>
            <a:ext cx="1437244" cy="936104"/>
            <a:chOff x="5158599" y="3645024"/>
            <a:chExt cx="1437244" cy="936104"/>
          </a:xfrm>
        </p:grpSpPr>
        <p:sp>
          <p:nvSpPr>
            <p:cNvPr id="124" name="矩形 123"/>
            <p:cNvSpPr/>
            <p:nvPr/>
          </p:nvSpPr>
          <p:spPr>
            <a:xfrm>
              <a:off x="5169521" y="3645024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5642545" y="3645024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5158599" y="4109938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6124655" y="3645024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 rot="5400000">
            <a:off x="7544978" y="2661059"/>
            <a:ext cx="471188" cy="942380"/>
            <a:chOff x="7126245" y="3332847"/>
            <a:chExt cx="471188" cy="942380"/>
          </a:xfrm>
        </p:grpSpPr>
        <p:sp>
          <p:nvSpPr>
            <p:cNvPr id="129" name="矩形 128"/>
            <p:cNvSpPr/>
            <p:nvPr/>
          </p:nvSpPr>
          <p:spPr>
            <a:xfrm>
              <a:off x="7126245" y="333284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7126245" y="380403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2971148" y="2906353"/>
            <a:ext cx="1385881" cy="471190"/>
            <a:chOff x="3954339" y="3717032"/>
            <a:chExt cx="1385881" cy="471190"/>
          </a:xfrm>
        </p:grpSpPr>
        <p:sp>
          <p:nvSpPr>
            <p:cNvPr id="132" name="矩形 131"/>
            <p:cNvSpPr/>
            <p:nvPr/>
          </p:nvSpPr>
          <p:spPr>
            <a:xfrm>
              <a:off x="3954339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4408333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>
              <a:off x="4869032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5139" y="2888127"/>
            <a:ext cx="1543774" cy="761963"/>
            <a:chOff x="555139" y="2432422"/>
            <a:chExt cx="1543774" cy="761963"/>
          </a:xfrm>
        </p:grpSpPr>
        <p:sp>
          <p:nvSpPr>
            <p:cNvPr id="135" name="立方体 134"/>
            <p:cNvSpPr/>
            <p:nvPr/>
          </p:nvSpPr>
          <p:spPr>
            <a:xfrm>
              <a:off x="555139" y="2432422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立方体 135"/>
            <p:cNvSpPr/>
            <p:nvPr/>
          </p:nvSpPr>
          <p:spPr>
            <a:xfrm>
              <a:off x="1020055" y="2432422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立方体 136"/>
            <p:cNvSpPr/>
            <p:nvPr/>
          </p:nvSpPr>
          <p:spPr>
            <a:xfrm>
              <a:off x="1484971" y="2432422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立方体 137"/>
            <p:cNvSpPr/>
            <p:nvPr/>
          </p:nvSpPr>
          <p:spPr>
            <a:xfrm>
              <a:off x="1354128" y="2580443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90454" y="2837451"/>
            <a:ext cx="1426322" cy="949549"/>
            <a:chOff x="5090454" y="2381746"/>
            <a:chExt cx="1426322" cy="949549"/>
          </a:xfrm>
        </p:grpSpPr>
        <p:sp>
          <p:nvSpPr>
            <p:cNvPr id="139" name="矩形 138"/>
            <p:cNvSpPr/>
            <p:nvPr/>
          </p:nvSpPr>
          <p:spPr>
            <a:xfrm>
              <a:off x="5090454" y="2381746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5563478" y="2381746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6045588" y="2860105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6045588" y="2381746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1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572800" y="866148"/>
            <a:ext cx="885698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从前面、上面、右面观察如图两个图形。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428604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84" name="TextBox 14"/>
          <p:cNvSpPr txBox="1"/>
          <p:nvPr/>
        </p:nvSpPr>
        <p:spPr>
          <a:xfrm>
            <a:off x="572800" y="1661931"/>
            <a:ext cx="7475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①从</a:t>
            </a:r>
            <a:r>
              <a:rPr lang="zh-CN" altLang="en-US" sz="3200" u="sng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面看到的形状相同。 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6" name="TextBox 14"/>
          <p:cNvSpPr txBox="1"/>
          <p:nvPr/>
        </p:nvSpPr>
        <p:spPr>
          <a:xfrm>
            <a:off x="1967428" y="1596132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前</a:t>
            </a:r>
            <a:endParaRPr lang="zh-CN" altLang="en-US" sz="6600" b="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" name="TextBox 14"/>
          <p:cNvSpPr txBox="1"/>
          <p:nvPr/>
        </p:nvSpPr>
        <p:spPr>
          <a:xfrm>
            <a:off x="561828" y="2344159"/>
            <a:ext cx="8458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②把你看到相同的形状画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在下边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的方格纸上。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5" name="oo101.jpg" descr="id:2147503703;FounderCES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333" t="3690" r="1797" b="-1021"/>
          <a:stretch>
            <a:fillRect/>
          </a:stretch>
        </p:blipFill>
        <p:spPr>
          <a:xfrm>
            <a:off x="3563888" y="3212976"/>
            <a:ext cx="4557396" cy="2088232"/>
          </a:xfrm>
          <a:prstGeom prst="rect">
            <a:avLst/>
          </a:prstGeom>
        </p:spPr>
      </p:pic>
      <p:sp>
        <p:nvSpPr>
          <p:cNvPr id="11" name="立方体 10"/>
          <p:cNvSpPr/>
          <p:nvPr/>
        </p:nvSpPr>
        <p:spPr>
          <a:xfrm>
            <a:off x="424077" y="4144154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>
            <a:off x="1033802" y="4000138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887367" y="4128445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424077" y="3712106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立方体 14"/>
          <p:cNvSpPr/>
          <p:nvPr/>
        </p:nvSpPr>
        <p:spPr>
          <a:xfrm>
            <a:off x="2182742" y="4097275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2032090" y="4260230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立方体 16"/>
          <p:cNvSpPr/>
          <p:nvPr/>
        </p:nvSpPr>
        <p:spPr>
          <a:xfrm>
            <a:off x="2646032" y="4081566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/>
          <p:cNvSpPr/>
          <p:nvPr/>
        </p:nvSpPr>
        <p:spPr>
          <a:xfrm>
            <a:off x="2160630" y="3646288"/>
            <a:ext cx="613942" cy="613942"/>
          </a:xfrm>
          <a:prstGeom prst="cub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149617" y="4249305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622641" y="4249305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148064" y="3789040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33" grpId="0" animBg="1"/>
      <p:bldP spid="34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oo104.jpg" descr="id:214750372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0515" y="4509120"/>
            <a:ext cx="923493" cy="996127"/>
          </a:xfrm>
          <a:prstGeom prst="rect">
            <a:avLst/>
          </a:prstGeom>
        </p:spPr>
      </p:pic>
      <p:pic>
        <p:nvPicPr>
          <p:cNvPr id="33" name="oo105.jpg" descr="id:214750373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24" y="4809763"/>
            <a:ext cx="923493" cy="923493"/>
          </a:xfrm>
          <a:prstGeom prst="rect">
            <a:avLst/>
          </a:prstGeom>
        </p:spPr>
      </p:pic>
      <p:pic>
        <p:nvPicPr>
          <p:cNvPr id="34" name="oo106.jpg" descr="id:214750373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2523" y="5517232"/>
            <a:ext cx="923493" cy="923493"/>
          </a:xfrm>
          <a:prstGeom prst="rect">
            <a:avLst/>
          </a:prstGeom>
        </p:spPr>
      </p:pic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39" name="Picture 34">
            <a:hlinkClick r:id="rId6" action="ppaction://hlinksldjump"/>
          </p:cNvPr>
          <p:cNvPicPr>
            <a:picLocks noChangeArrowheads="1"/>
          </p:cNvPicPr>
          <p:nvPr/>
        </p:nvPicPr>
        <p:blipFill>
          <a:blip r:embed="rId7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8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8517" y="428604"/>
            <a:ext cx="48750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n-ea"/>
                <a:ea typeface="+mn-ea"/>
              </a:rPr>
              <a:t>完成教材第</a:t>
            </a:r>
            <a:r>
              <a:rPr lang="en-US" altLang="zh-CN" sz="2800" dirty="0">
                <a:latin typeface="+mn-ea"/>
                <a:ea typeface="+mn-ea"/>
              </a:rPr>
              <a:t>14</a:t>
            </a:r>
            <a:r>
              <a:rPr lang="zh-CN" altLang="en-US" sz="2800" dirty="0">
                <a:latin typeface="+mn-ea"/>
                <a:ea typeface="+mn-ea"/>
              </a:rPr>
              <a:t>页“做一做”。</a:t>
            </a:r>
            <a:endParaRPr lang="zh-CN" altLang="zh-CN" sz="2800" dirty="0"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2909" y="3050957"/>
            <a:ext cx="80010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这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个物体，从哪面看到的图形相同？从哪面看到的图形不同？</a:t>
            </a:r>
            <a:endParaRPr lang="zh-CN" altLang="zh-CN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786" y="3874069"/>
            <a:ext cx="81240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  <a:ea typeface="+mn-ea"/>
              </a:rPr>
              <a:t>从上面和侧面</a:t>
            </a:r>
            <a:r>
              <a:rPr lang="en-US" altLang="zh-CN" sz="2800" dirty="0">
                <a:latin typeface="+mn-ea"/>
                <a:ea typeface="+mn-ea"/>
              </a:rPr>
              <a:t>(</a:t>
            </a:r>
            <a:r>
              <a:rPr lang="zh-CN" altLang="zh-CN" sz="2800" dirty="0">
                <a:latin typeface="+mn-ea"/>
                <a:ea typeface="+mn-ea"/>
              </a:rPr>
              <a:t>左、右面</a:t>
            </a:r>
            <a:r>
              <a:rPr lang="en-US" altLang="zh-CN" sz="2800" dirty="0">
                <a:latin typeface="+mn-ea"/>
                <a:ea typeface="+mn-ea"/>
              </a:rPr>
              <a:t>)</a:t>
            </a:r>
            <a:r>
              <a:rPr lang="zh-CN" altLang="zh-CN" sz="2800" dirty="0">
                <a:latin typeface="+mn-ea"/>
                <a:ea typeface="+mn-ea"/>
              </a:rPr>
              <a:t>看到</a:t>
            </a:r>
            <a:r>
              <a:rPr lang="zh-CN" altLang="zh-CN" sz="2800" dirty="0" smtClean="0">
                <a:latin typeface="+mn-ea"/>
                <a:ea typeface="+mn-ea"/>
              </a:rPr>
              <a:t>的</a:t>
            </a:r>
            <a:r>
              <a:rPr lang="zh-CN" altLang="en-US" sz="2800" dirty="0" smtClean="0">
                <a:latin typeface="+mn-ea"/>
                <a:ea typeface="+mn-ea"/>
              </a:rPr>
              <a:t>图形</a:t>
            </a:r>
            <a:r>
              <a:rPr lang="zh-CN" altLang="zh-CN" sz="2800" dirty="0" smtClean="0">
                <a:latin typeface="+mn-ea"/>
                <a:ea typeface="+mn-ea"/>
              </a:rPr>
              <a:t>相同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zh-CN" sz="2800" dirty="0">
                <a:latin typeface="+mn-ea"/>
                <a:ea typeface="+mn-ea"/>
              </a:rPr>
              <a:t>从前面看到</a:t>
            </a:r>
            <a:r>
              <a:rPr lang="zh-CN" altLang="zh-CN" sz="2800" dirty="0" smtClean="0">
                <a:latin typeface="+mn-ea"/>
                <a:ea typeface="+mn-ea"/>
              </a:rPr>
              <a:t>的</a:t>
            </a:r>
            <a:r>
              <a:rPr lang="zh-CN" altLang="en-US" sz="2800" dirty="0" smtClean="0">
                <a:latin typeface="+mn-ea"/>
                <a:ea typeface="+mn-ea"/>
              </a:rPr>
              <a:t>图形</a:t>
            </a:r>
            <a:r>
              <a:rPr lang="zh-CN" altLang="zh-CN" sz="2800" dirty="0" smtClean="0">
                <a:latin typeface="+mn-ea"/>
                <a:ea typeface="+mn-ea"/>
              </a:rPr>
              <a:t>不同</a:t>
            </a:r>
            <a:r>
              <a:rPr lang="zh-CN" altLang="en-US" sz="2800" dirty="0" smtClean="0">
                <a:latin typeface="+mn-ea"/>
                <a:ea typeface="+mn-ea"/>
              </a:rPr>
              <a:t>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6282" y="4920158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+mn-ea"/>
                <a:ea typeface="+mn-ea"/>
              </a:rPr>
              <a:t>第一个物体从前面看是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65438" y="4922004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+mn-ea"/>
                <a:ea typeface="+mn-ea"/>
              </a:rPr>
              <a:t>第</a:t>
            </a:r>
            <a:r>
              <a:rPr lang="zh-CN" altLang="en-US" dirty="0" smtClean="0">
                <a:latin typeface="+mn-ea"/>
                <a:ea typeface="+mn-ea"/>
              </a:rPr>
              <a:t>二</a:t>
            </a:r>
            <a:r>
              <a:rPr lang="zh-CN" altLang="zh-CN" dirty="0" smtClean="0">
                <a:latin typeface="+mn-ea"/>
                <a:ea typeface="+mn-ea"/>
              </a:rPr>
              <a:t>个</a:t>
            </a:r>
            <a:r>
              <a:rPr lang="zh-CN" altLang="zh-CN" dirty="0">
                <a:latin typeface="+mn-ea"/>
                <a:ea typeface="+mn-ea"/>
              </a:rPr>
              <a:t>物体从前面看是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36282" y="5661248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+mn-ea"/>
                <a:ea typeface="+mn-ea"/>
              </a:rPr>
              <a:t>第</a:t>
            </a:r>
            <a:r>
              <a:rPr lang="zh-CN" altLang="en-US" dirty="0" smtClean="0">
                <a:latin typeface="+mn-ea"/>
                <a:ea typeface="+mn-ea"/>
              </a:rPr>
              <a:t>三</a:t>
            </a:r>
            <a:r>
              <a:rPr lang="zh-CN" altLang="zh-CN" dirty="0" smtClean="0">
                <a:latin typeface="+mn-ea"/>
                <a:ea typeface="+mn-ea"/>
              </a:rPr>
              <a:t>个</a:t>
            </a:r>
            <a:r>
              <a:rPr lang="zh-CN" altLang="zh-CN" dirty="0">
                <a:latin typeface="+mn-ea"/>
                <a:ea typeface="+mn-ea"/>
              </a:rPr>
              <a:t>物体从前面看是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7868" y="928670"/>
            <a:ext cx="5965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摆一摆，看一看。</a:t>
            </a:r>
            <a:endParaRPr lang="zh-CN" altLang="zh-CN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7485"/>
            <a:ext cx="1644402" cy="1629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1607" y="1469584"/>
            <a:ext cx="1636859" cy="165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89412" y="1493792"/>
            <a:ext cx="1667031" cy="1629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0108" y="1127787"/>
            <a:ext cx="8538172" cy="165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不同形状的立体图形从同一方向进行观察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所看到的形状可能不同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也可能相同。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357190" y="3432043"/>
            <a:ext cx="8358214" cy="165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看三个物体的长、宽、高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对应两个数据相等时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从对应角度观察才有可能相同。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623050" y="2650073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24871" y="92232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16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页练习四第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5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题。</a:t>
            </a:r>
            <a:endParaRPr lang="zh-CN" altLang="en-US" sz="3200" dirty="0" smtClean="0"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3356992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1629779"/>
            <a:ext cx="89430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看一看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说一说。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792" y="2276872"/>
            <a:ext cx="190500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0438" y="2248297"/>
            <a:ext cx="1600200" cy="102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105422"/>
            <a:ext cx="1314450" cy="117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042" y="4293096"/>
            <a:ext cx="1714500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078" y="4131171"/>
            <a:ext cx="1323975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9923" y="4345059"/>
            <a:ext cx="19431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3707904" y="3356992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32240" y="3356992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15616" y="5364505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07904" y="5364505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32240" y="5364505"/>
            <a:ext cx="1296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20" name="标题 1"/>
          <p:cNvSpPr txBox="1">
            <a:spLocks noChangeArrowheads="1"/>
          </p:cNvSpPr>
          <p:nvPr/>
        </p:nvSpPr>
        <p:spPr bwMode="auto">
          <a:xfrm>
            <a:off x="724871" y="357166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16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页练习四第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5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题。</a:t>
            </a:r>
            <a:endParaRPr lang="zh-CN" altLang="en-US" sz="3200" dirty="0" smtClean="0"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6133" y="1142984"/>
            <a:ext cx="8465023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从前面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看到的图形是      的有哪几个？看到的形状是        的有哪几个？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3370" y="3231602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从左面看到的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图形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是      的有哪几个？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1472" y="4579244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(3)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这几个物体从上面看有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</a:rPr>
              <a:t>图形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相同的吗？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31" name="oo107.jpg" descr="id:214750381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5976" y="1359007"/>
            <a:ext cx="833346" cy="455925"/>
          </a:xfrm>
          <a:prstGeom prst="rect">
            <a:avLst/>
          </a:prstGeom>
        </p:spPr>
      </p:pic>
      <p:pic>
        <p:nvPicPr>
          <p:cNvPr id="32" name="oo108.jpg" descr="id:214750382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1304" y="2127219"/>
            <a:ext cx="1209258" cy="455925"/>
          </a:xfrm>
          <a:prstGeom prst="rect">
            <a:avLst/>
          </a:prstGeom>
        </p:spPr>
      </p:pic>
      <p:pic>
        <p:nvPicPr>
          <p:cNvPr id="33" name="oo109.jpg" descr="id:2147503829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7414" y="3461710"/>
            <a:ext cx="833346" cy="45592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218373" y="2615468"/>
            <a:ext cx="2045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(2)(3)(5)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36121" y="2597228"/>
            <a:ext cx="2045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(1)(4)(6)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47864" y="3955257"/>
            <a:ext cx="2666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(1)(2)(4)(6)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048" name="矩形 2047"/>
          <p:cNvSpPr/>
          <p:nvPr/>
        </p:nvSpPr>
        <p:spPr>
          <a:xfrm>
            <a:off x="3118429" y="5415993"/>
            <a:ext cx="27394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没有相同</a:t>
            </a:r>
            <a:r>
              <a:rPr lang="zh-CN" altLang="zh-CN" sz="3200" dirty="0" smtClean="0"/>
              <a:t>的</a:t>
            </a:r>
            <a:endParaRPr lang="zh-CN" altLang="en-US" sz="32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7" grpId="0"/>
      <p:bldP spid="20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213995" y="1057910"/>
            <a:ext cx="9310370" cy="2861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40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这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个物体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看到的形状相同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看到的形状不同。</a:t>
            </a:r>
          </a:p>
        </p:txBody>
      </p:sp>
      <p:sp>
        <p:nvSpPr>
          <p:cNvPr id="3" name="矩形 2"/>
          <p:cNvSpPr/>
          <p:nvPr/>
        </p:nvSpPr>
        <p:spPr>
          <a:xfrm>
            <a:off x="467544" y="3507081"/>
            <a:ext cx="1709122" cy="9226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上面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9792" y="3498024"/>
            <a:ext cx="1680268" cy="9226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左面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32040" y="3498025"/>
            <a:ext cx="1709122" cy="9226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右面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55029" y="3498025"/>
            <a:ext cx="1718740" cy="927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40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前面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" name="oo21.jpg" descr="id:214750375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6241" y="4628413"/>
            <a:ext cx="5541636" cy="202444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03428" y="1071546"/>
            <a:ext cx="152317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A,B,C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52308" y="1988840"/>
            <a:ext cx="722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" name="oo90.jpg" descr="id:2147503647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3371" y="963534"/>
            <a:ext cx="5326941" cy="296952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25674" y="486771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536" y="3841014"/>
            <a:ext cx="7197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从前面看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是图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的有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   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796136" y="384101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①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6084168" y="434507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④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5806498" y="543651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②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5556236" y="434768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③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395536" y="4336359"/>
            <a:ext cx="7197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从前面看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是图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的有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95536" y="4849126"/>
            <a:ext cx="71978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(3)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从左面看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是图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的有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22" name="矩形 21"/>
          <p:cNvSpPr/>
          <p:nvPr/>
        </p:nvSpPr>
        <p:spPr>
          <a:xfrm>
            <a:off x="395536" y="5344471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(4)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从上面看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是图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的有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。   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08044" y="484912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④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5580112" y="485173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③</a:t>
            </a:r>
            <a:endParaRPr lang="zh-CN" altLang="en-US" sz="3200" dirty="0"/>
          </a:p>
        </p:txBody>
      </p:sp>
      <p:sp>
        <p:nvSpPr>
          <p:cNvPr id="25" name="矩形 24"/>
          <p:cNvSpPr/>
          <p:nvPr/>
        </p:nvSpPr>
        <p:spPr>
          <a:xfrm>
            <a:off x="2404775" y="212414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①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00919" y="212414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②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69071" y="21241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③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51626" y="212414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④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347864" y="2636912"/>
            <a:ext cx="8947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chemeClr val="tx1"/>
                </a:solidFill>
                <a:latin typeface="+mn-ea"/>
              </a:rPr>
              <a:t>)</a:t>
            </a:r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3347864" y="3379698"/>
            <a:ext cx="8723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chemeClr val="tx1"/>
                </a:solidFill>
                <a:latin typeface="+mn-ea"/>
              </a:rPr>
              <a:t>)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755015" y="428625"/>
            <a:ext cx="527621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40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判断。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556792"/>
            <a:ext cx="88959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从不同的位置观察一个物体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所看到的形状可能相同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也可能不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相同。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158" y="3650248"/>
            <a:ext cx="8679338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在同一个位置观察不同的物体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看到的形状一定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不同。         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19954" y="2539061"/>
            <a:ext cx="8110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√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40352" y="4653136"/>
            <a:ext cx="699230" cy="9103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/>
              <a:t>×</a:t>
            </a:r>
            <a:endParaRPr lang="zh-CN" altLang="en-US" sz="40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75615" y="707390"/>
            <a:ext cx="719328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（探究题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下面的几何体从侧面看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图形是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pic>
        <p:nvPicPr>
          <p:cNvPr id="17" name="oo27.jpg" descr="id:214750376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3575" y="1536219"/>
            <a:ext cx="360040" cy="668645"/>
          </a:xfrm>
          <a:prstGeom prst="rect">
            <a:avLst/>
          </a:prstGeom>
        </p:spPr>
      </p:pic>
      <p:pic>
        <p:nvPicPr>
          <p:cNvPr id="18" name="oo28.jpg" descr="id:214750377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2780928"/>
            <a:ext cx="6443695" cy="16561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7584" y="5220489"/>
            <a:ext cx="2016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(1)(2)(4)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29584" y="5220488"/>
            <a:ext cx="19944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(2)(3)(4)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0192" y="5220487"/>
            <a:ext cx="2016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(1)(3)(4)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21467" y="1629779"/>
            <a:ext cx="6323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14414" y="4140369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54934" y="4140369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72000" y="4140368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86512" y="4140367"/>
            <a:ext cx="1217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42910" y="404664"/>
            <a:ext cx="716945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（竞赛题）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小丽用同样大小的正方体搭出了下面的立体图形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根据要求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选择适当的序号填在下面的括号里。</a:t>
            </a:r>
          </a:p>
        </p:txBody>
      </p:sp>
      <p:pic>
        <p:nvPicPr>
          <p:cNvPr id="22" name="oo32.jpg" descr="id:214750378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9704" y="2636912"/>
            <a:ext cx="6533508" cy="338297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96663" y="382911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①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91880" y="382911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②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09100" y="383745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③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96663" y="563802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④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853879" y="566969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⑤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55024" y="566043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⑥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287585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88032" y="851228"/>
            <a:ext cx="925252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从正面看到的形状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立体图形有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8032" y="2219380"/>
            <a:ext cx="925252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从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侧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面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看到的形状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立体图形有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88032" y="3515524"/>
            <a:ext cx="925252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从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正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面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看到的形状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立体图形有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8032" y="4739660"/>
            <a:ext cx="925252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(4)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从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侧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面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看到的形状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立体图形有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7" name="oo38.jpg" descr="id:214750378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6" y="1037243"/>
            <a:ext cx="1056302" cy="519549"/>
          </a:xfrm>
          <a:prstGeom prst="rect">
            <a:avLst/>
          </a:prstGeom>
        </p:spPr>
      </p:pic>
      <p:pic>
        <p:nvPicPr>
          <p:cNvPr id="28" name="oo38.jpg" descr="id:214750378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6" y="2348880"/>
            <a:ext cx="1056302" cy="519549"/>
          </a:xfrm>
          <a:prstGeom prst="rect">
            <a:avLst/>
          </a:prstGeom>
        </p:spPr>
      </p:pic>
      <p:pic>
        <p:nvPicPr>
          <p:cNvPr id="29" name="oo40.jpg" descr="id:214750380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9146" y="3683385"/>
            <a:ext cx="1593054" cy="519549"/>
          </a:xfrm>
          <a:prstGeom prst="rect">
            <a:avLst/>
          </a:prstGeom>
        </p:spPr>
      </p:pic>
      <p:pic>
        <p:nvPicPr>
          <p:cNvPr id="34" name="oo40.jpg" descr="id:214750380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9146" y="4853667"/>
            <a:ext cx="1593054" cy="51954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9130" y="1748659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①⑤⑥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467544" y="313225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②③④⑤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559130" y="4396594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②③④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827584" y="566124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①⑥</a:t>
            </a:r>
            <a:endParaRPr lang="zh-CN" altLang="en-US" sz="32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2915816" y="548680"/>
            <a:ext cx="1921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/>
              <a:t>手影游戏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7" y="1133455"/>
            <a:ext cx="6580816" cy="50631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915816" y="548680"/>
            <a:ext cx="1921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/>
              <a:t>手影游戏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124056"/>
            <a:ext cx="6625311" cy="491824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915816" y="548680"/>
            <a:ext cx="1921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/>
              <a:t>手影游戏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1340768"/>
            <a:ext cx="6603241" cy="478288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915816" y="548680"/>
            <a:ext cx="1921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/>
              <a:t>手影游戏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1133455"/>
            <a:ext cx="5286375" cy="4429125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1438057" y="5656624"/>
            <a:ext cx="5505587" cy="490731"/>
          </a:xfrm>
          <a:prstGeom prst="wedgeRoundRectCallout">
            <a:avLst>
              <a:gd name="adj1" fmla="val 49891"/>
              <a:gd name="adj2" fmla="val 14532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人的手没变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影子的形状变了。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207666" y="1090609"/>
            <a:ext cx="8787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①</a:t>
            </a:r>
            <a:r>
              <a:rPr lang="zh-CN" altLang="zh-CN" sz="3200" dirty="0">
                <a:solidFill>
                  <a:schemeClr val="tx1"/>
                </a:solidFill>
              </a:rPr>
              <a:t>用</a:t>
            </a:r>
            <a:r>
              <a:rPr lang="en-US" altLang="zh-CN" sz="3200" dirty="0">
                <a:solidFill>
                  <a:schemeClr val="tx1"/>
                </a:solidFill>
              </a:rPr>
              <a:t>4</a:t>
            </a:r>
            <a:r>
              <a:rPr lang="zh-CN" altLang="zh-CN" sz="3200" dirty="0">
                <a:solidFill>
                  <a:schemeClr val="tx1"/>
                </a:solidFill>
              </a:rPr>
              <a:t>个小正方体搭出一个立体图形</a:t>
            </a:r>
            <a:r>
              <a:rPr lang="zh-CN" altLang="zh-CN" sz="3200" dirty="0" smtClean="0">
                <a:solidFill>
                  <a:schemeClr val="tx1"/>
                </a:solidFill>
              </a:rPr>
              <a:t>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06012" y="502802"/>
            <a:ext cx="20377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zh-CN" sz="3600" b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活动建议</a:t>
            </a:r>
            <a:endParaRPr lang="zh-CN" altLang="en-US" sz="3600" b="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64710" y="4214812"/>
            <a:ext cx="1998931" cy="1604580"/>
            <a:chOff x="964710" y="4214812"/>
            <a:chExt cx="1998931" cy="1604580"/>
          </a:xfrm>
        </p:grpSpPr>
        <p:sp>
          <p:nvSpPr>
            <p:cNvPr id="72" name="矩形 71"/>
            <p:cNvSpPr/>
            <p:nvPr/>
          </p:nvSpPr>
          <p:spPr>
            <a:xfrm>
              <a:off x="1248824" y="468600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1735937" y="468600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1248824" y="421481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2218047" y="468600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14"/>
            <p:cNvSpPr txBox="1"/>
            <p:nvPr/>
          </p:nvSpPr>
          <p:spPr>
            <a:xfrm>
              <a:off x="964710" y="5234617"/>
              <a:ext cx="1998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eaLnBrk="0" hangingPunct="0"/>
              <a:r>
                <a:rPr lang="zh-CN" altLang="en-US" sz="3200" dirty="0" smtClean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cs typeface="Times New Roman" panose="02020603050405020304" pitchFamily="18" charset="0"/>
                </a:rPr>
                <a:t>从正面看</a:t>
              </a:r>
              <a:endParaRPr lang="zh-CN" altLang="en-US" sz="66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03619" y="4278107"/>
            <a:ext cx="1998931" cy="1527156"/>
            <a:chOff x="6503619" y="4278107"/>
            <a:chExt cx="1998931" cy="1527156"/>
          </a:xfrm>
        </p:grpSpPr>
        <p:sp>
          <p:nvSpPr>
            <p:cNvPr id="78" name="矩形 77"/>
            <p:cNvSpPr/>
            <p:nvPr/>
          </p:nvSpPr>
          <p:spPr>
            <a:xfrm>
              <a:off x="7197156" y="427810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7197156" y="474929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TextBox 14"/>
            <p:cNvSpPr txBox="1"/>
            <p:nvPr/>
          </p:nvSpPr>
          <p:spPr>
            <a:xfrm>
              <a:off x="6503619" y="5220488"/>
              <a:ext cx="1998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eaLnBrk="0" hangingPunct="0"/>
              <a:r>
                <a:rPr lang="zh-CN" altLang="en-US" sz="3200" dirty="0" smtClean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cs typeface="Times New Roman" panose="02020603050405020304" pitchFamily="18" charset="0"/>
                </a:rPr>
                <a:t>从左面看</a:t>
              </a:r>
              <a:endParaRPr lang="zh-CN" altLang="en-US" sz="66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97205" y="4662292"/>
            <a:ext cx="1998931" cy="1142970"/>
            <a:chOff x="3797205" y="4662292"/>
            <a:chExt cx="1998931" cy="1142970"/>
          </a:xfrm>
        </p:grpSpPr>
        <p:sp>
          <p:nvSpPr>
            <p:cNvPr id="75" name="矩形 74"/>
            <p:cNvSpPr/>
            <p:nvPr/>
          </p:nvSpPr>
          <p:spPr>
            <a:xfrm>
              <a:off x="4025250" y="466229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4479244" y="466229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4939943" y="466229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TextBox 14"/>
            <p:cNvSpPr txBox="1"/>
            <p:nvPr/>
          </p:nvSpPr>
          <p:spPr>
            <a:xfrm>
              <a:off x="3797205" y="5220487"/>
              <a:ext cx="1998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eaLnBrk="0" hangingPunct="0"/>
              <a:r>
                <a:rPr lang="zh-CN" altLang="en-US" sz="3200" dirty="0" smtClean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cs typeface="Times New Roman" panose="02020603050405020304" pitchFamily="18" charset="0"/>
                </a:rPr>
                <a:t>从上面看</a:t>
              </a:r>
              <a:endParaRPr lang="zh-CN" altLang="en-US" sz="66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88957" y="2936565"/>
            <a:ext cx="1543774" cy="1074745"/>
            <a:chOff x="3488957" y="2936565"/>
            <a:chExt cx="1543774" cy="1074745"/>
          </a:xfrm>
        </p:grpSpPr>
        <p:sp>
          <p:nvSpPr>
            <p:cNvPr id="3" name="立方体 2"/>
            <p:cNvSpPr/>
            <p:nvPr/>
          </p:nvSpPr>
          <p:spPr>
            <a:xfrm>
              <a:off x="3488957" y="3397368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立方体 44"/>
            <p:cNvSpPr/>
            <p:nvPr/>
          </p:nvSpPr>
          <p:spPr>
            <a:xfrm>
              <a:off x="3953873" y="3397368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立方体 45"/>
            <p:cNvSpPr/>
            <p:nvPr/>
          </p:nvSpPr>
          <p:spPr>
            <a:xfrm>
              <a:off x="4418789" y="3397368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立方体 46"/>
            <p:cNvSpPr/>
            <p:nvPr/>
          </p:nvSpPr>
          <p:spPr>
            <a:xfrm>
              <a:off x="3488957" y="2936565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93344" y="1700808"/>
            <a:ext cx="8627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②</a:t>
            </a:r>
            <a:r>
              <a:rPr lang="zh-CN" altLang="zh-CN" sz="3200" dirty="0">
                <a:solidFill>
                  <a:schemeClr val="tx1"/>
                </a:solidFill>
              </a:rPr>
              <a:t>想象从不同方向看到的形状并在纸上摆出来。</a:t>
            </a:r>
          </a:p>
        </p:txBody>
      </p:sp>
      <p:sp>
        <p:nvSpPr>
          <p:cNvPr id="6" name="矩形 5"/>
          <p:cNvSpPr/>
          <p:nvPr/>
        </p:nvSpPr>
        <p:spPr>
          <a:xfrm>
            <a:off x="193344" y="2280675"/>
            <a:ext cx="7195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</a:rPr>
              <a:t>③</a:t>
            </a:r>
            <a:r>
              <a:rPr lang="zh-CN" altLang="zh-CN" sz="3200" dirty="0">
                <a:solidFill>
                  <a:schemeClr val="tx1"/>
                </a:solidFill>
              </a:rPr>
              <a:t>观察立体图形</a:t>
            </a:r>
            <a:r>
              <a:rPr lang="en-US" altLang="zh-CN" sz="3200" dirty="0">
                <a:solidFill>
                  <a:schemeClr val="tx1"/>
                </a:solidFill>
              </a:rPr>
              <a:t>,</a:t>
            </a:r>
            <a:r>
              <a:rPr lang="zh-CN" altLang="zh-CN" sz="3200" dirty="0">
                <a:solidFill>
                  <a:schemeClr val="tx1"/>
                </a:solidFill>
              </a:rPr>
              <a:t>验证想象的结果。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15616" y="3232161"/>
            <a:ext cx="1426322" cy="948656"/>
            <a:chOff x="1364508" y="3232161"/>
            <a:chExt cx="1426322" cy="948656"/>
          </a:xfrm>
        </p:grpSpPr>
        <p:sp>
          <p:nvSpPr>
            <p:cNvPr id="72" name="矩形 71"/>
            <p:cNvSpPr/>
            <p:nvPr/>
          </p:nvSpPr>
          <p:spPr>
            <a:xfrm>
              <a:off x="1364508" y="370962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1837532" y="370962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1842075" y="3232161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2319642" y="3703351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TextBox 14"/>
          <p:cNvSpPr txBox="1"/>
          <p:nvPr/>
        </p:nvSpPr>
        <p:spPr>
          <a:xfrm>
            <a:off x="683568" y="4377298"/>
            <a:ext cx="250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从正面看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92280" y="3332847"/>
            <a:ext cx="471188" cy="942380"/>
            <a:chOff x="7126245" y="3332847"/>
            <a:chExt cx="471188" cy="942380"/>
          </a:xfrm>
        </p:grpSpPr>
        <p:sp>
          <p:nvSpPr>
            <p:cNvPr id="78" name="矩形 77"/>
            <p:cNvSpPr/>
            <p:nvPr/>
          </p:nvSpPr>
          <p:spPr>
            <a:xfrm>
              <a:off x="7126245" y="333284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7126245" y="380403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TextBox 14"/>
          <p:cNvSpPr txBox="1"/>
          <p:nvPr/>
        </p:nvSpPr>
        <p:spPr>
          <a:xfrm>
            <a:off x="6193987" y="4377297"/>
            <a:ext cx="250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从左面看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954339" y="3717032"/>
            <a:ext cx="1385881" cy="471190"/>
            <a:chOff x="3954339" y="3717032"/>
            <a:chExt cx="1385881" cy="471190"/>
          </a:xfrm>
        </p:grpSpPr>
        <p:sp>
          <p:nvSpPr>
            <p:cNvPr id="75" name="矩形 74"/>
            <p:cNvSpPr/>
            <p:nvPr/>
          </p:nvSpPr>
          <p:spPr>
            <a:xfrm>
              <a:off x="3954339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4408333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4869032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TextBox 14"/>
          <p:cNvSpPr txBox="1"/>
          <p:nvPr/>
        </p:nvSpPr>
        <p:spPr>
          <a:xfrm>
            <a:off x="3487573" y="4377296"/>
            <a:ext cx="2501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从上面看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418046" y="1412776"/>
            <a:ext cx="1543774" cy="1068577"/>
            <a:chOff x="3418046" y="1412776"/>
            <a:chExt cx="1543774" cy="1068577"/>
          </a:xfrm>
        </p:grpSpPr>
        <p:sp>
          <p:nvSpPr>
            <p:cNvPr id="3" name="立方体 2"/>
            <p:cNvSpPr/>
            <p:nvPr/>
          </p:nvSpPr>
          <p:spPr>
            <a:xfrm>
              <a:off x="3418046" y="1867411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立方体 44"/>
            <p:cNvSpPr/>
            <p:nvPr/>
          </p:nvSpPr>
          <p:spPr>
            <a:xfrm>
              <a:off x="3882962" y="1867411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立方体 45"/>
            <p:cNvSpPr/>
            <p:nvPr/>
          </p:nvSpPr>
          <p:spPr>
            <a:xfrm>
              <a:off x="4347878" y="1867411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立方体 46"/>
            <p:cNvSpPr/>
            <p:nvPr/>
          </p:nvSpPr>
          <p:spPr>
            <a:xfrm>
              <a:off x="3882962" y="1412776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6" grpId="0"/>
      <p:bldP spid="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65747" y="3245842"/>
            <a:ext cx="1426322" cy="934975"/>
            <a:chOff x="1364508" y="3245842"/>
            <a:chExt cx="1426322" cy="934975"/>
          </a:xfrm>
        </p:grpSpPr>
        <p:sp>
          <p:nvSpPr>
            <p:cNvPr id="72" name="矩形 71"/>
            <p:cNvSpPr/>
            <p:nvPr/>
          </p:nvSpPr>
          <p:spPr>
            <a:xfrm>
              <a:off x="1364508" y="370962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1837532" y="370962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2319642" y="324584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2319642" y="3703351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TextBox 14"/>
          <p:cNvSpPr txBox="1"/>
          <p:nvPr/>
        </p:nvSpPr>
        <p:spPr>
          <a:xfrm>
            <a:off x="467544" y="4275229"/>
            <a:ext cx="2422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从正面看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197156" y="3332847"/>
            <a:ext cx="471188" cy="942380"/>
            <a:chOff x="7126245" y="3332847"/>
            <a:chExt cx="471188" cy="942380"/>
          </a:xfrm>
        </p:grpSpPr>
        <p:sp>
          <p:nvSpPr>
            <p:cNvPr id="78" name="矩形 77"/>
            <p:cNvSpPr/>
            <p:nvPr/>
          </p:nvSpPr>
          <p:spPr>
            <a:xfrm>
              <a:off x="7126245" y="333284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7126245" y="3804037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TextBox 14"/>
          <p:cNvSpPr txBox="1"/>
          <p:nvPr/>
        </p:nvSpPr>
        <p:spPr>
          <a:xfrm>
            <a:off x="6288692" y="4275228"/>
            <a:ext cx="2422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从左面看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10323" y="3717032"/>
            <a:ext cx="1385881" cy="471190"/>
            <a:chOff x="3954339" y="3717032"/>
            <a:chExt cx="1385881" cy="471190"/>
          </a:xfrm>
        </p:grpSpPr>
        <p:sp>
          <p:nvSpPr>
            <p:cNvPr id="75" name="矩形 74"/>
            <p:cNvSpPr/>
            <p:nvPr/>
          </p:nvSpPr>
          <p:spPr>
            <a:xfrm>
              <a:off x="3954339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4408333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4869032" y="3717032"/>
              <a:ext cx="471188" cy="471190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TextBox 14"/>
          <p:cNvSpPr txBox="1"/>
          <p:nvPr/>
        </p:nvSpPr>
        <p:spPr>
          <a:xfrm>
            <a:off x="3419872" y="4275227"/>
            <a:ext cx="2422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从上面看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88957" y="1412776"/>
            <a:ext cx="1543774" cy="1068577"/>
            <a:chOff x="3456537" y="2971104"/>
            <a:chExt cx="1543774" cy="1068577"/>
          </a:xfrm>
        </p:grpSpPr>
        <p:sp>
          <p:nvSpPr>
            <p:cNvPr id="3" name="立方体 2"/>
            <p:cNvSpPr/>
            <p:nvPr/>
          </p:nvSpPr>
          <p:spPr>
            <a:xfrm>
              <a:off x="3456537" y="3425739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立方体 44"/>
            <p:cNvSpPr/>
            <p:nvPr/>
          </p:nvSpPr>
          <p:spPr>
            <a:xfrm>
              <a:off x="3921453" y="3425739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立方体 45"/>
            <p:cNvSpPr/>
            <p:nvPr/>
          </p:nvSpPr>
          <p:spPr>
            <a:xfrm>
              <a:off x="4386369" y="3425739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立方体 46"/>
            <p:cNvSpPr/>
            <p:nvPr/>
          </p:nvSpPr>
          <p:spPr>
            <a:xfrm>
              <a:off x="4386369" y="2971104"/>
              <a:ext cx="613942" cy="613942"/>
            </a:xfrm>
            <a:prstGeom prst="cube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6" grpId="0"/>
      <p:bldP spid="8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892</Words>
  <Application>WPS 演示</Application>
  <PresentationFormat>全屏显示(4:3)</PresentationFormat>
  <Paragraphs>158</Paragraphs>
  <Slides>24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人教版数学四年级下第2单元</dc:title>
  <dc:creator>吉林梓翰教育图书有限公司</dc:creator>
  <cp:lastModifiedBy>lenovop</cp:lastModifiedBy>
  <cp:revision>655</cp:revision>
  <dcterms:created xsi:type="dcterms:W3CDTF">2015-11-21T07:20:00Z</dcterms:created>
  <dcterms:modified xsi:type="dcterms:W3CDTF">2021-11-01T03:24:48Z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